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2"/>
    <p:sldId id="1144" r:id="rId3"/>
    <p:sldId id="1143" r:id="rId4"/>
    <p:sldId id="1139" r:id="rId5"/>
    <p:sldId id="1140" r:id="rId6"/>
    <p:sldId id="1141" r:id="rId7"/>
    <p:sldId id="1142" r:id="rId8"/>
    <p:sldId id="1155" r:id="rId9"/>
    <p:sldId id="1158" r:id="rId10"/>
    <p:sldId id="1159" r:id="rId11"/>
    <p:sldId id="1160" r:id="rId12"/>
    <p:sldId id="1145" r:id="rId13"/>
    <p:sldId id="1146" r:id="rId14"/>
    <p:sldId id="1152" r:id="rId15"/>
    <p:sldId id="1161" r:id="rId16"/>
    <p:sldId id="1150" r:id="rId17"/>
    <p:sldId id="1151" r:id="rId18"/>
    <p:sldId id="1153"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xmlns=""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a:t>
            </a:r>
            <a:r>
              <a:rPr lang="zh-CN" altLang="en-US" sz="2000">
                <a:solidFill>
                  <a:prstClr val="black"/>
                </a:solidFill>
                <a:latin typeface="楷体" panose="02010609060101010101" pitchFamily="49" charset="-122"/>
                <a:ea typeface="楷体" panose="02010609060101010101" pitchFamily="49" charset="-122"/>
              </a:rPr>
              <a:t>训练 </a:t>
            </a:r>
            <a:r>
              <a:rPr lang="zh-CN" altLang="en-US" sz="2000" smtClean="0">
                <a:solidFill>
                  <a:prstClr val="black"/>
                </a:solidFill>
                <a:latin typeface="楷体" panose="02010609060101010101" pitchFamily="49" charset="-122"/>
                <a:ea typeface="楷体" panose="02010609060101010101" pitchFamily="49" charset="-122"/>
              </a:rPr>
              <a:t>高中历史 必修 中外历史纲要 下</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第三单元  走向整体的世界</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dirty="0">
                <a:solidFill>
                  <a:srgbClr val="000000"/>
                </a:solidFill>
                <a:latin typeface="+mj-lt"/>
                <a:ea typeface="微软雅黑" panose="020B0503020204020204" pitchFamily="34" charset="-122"/>
                <a:cs typeface="微软雅黑" panose="020B0503020204020204" pitchFamily="34" charset="-122"/>
              </a:rPr>
              <a:t>6</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课  全球</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航路的开辟</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3866"/>
            <a:ext cx="11485848" cy="5251438"/>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新航路开辟的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构图解史.eps" descr="id:2147490854;FounderCES"/>
          <p:cNvPicPr/>
          <p:nvPr/>
        </p:nvPicPr>
        <p:blipFill>
          <a:blip r:embed="rId2"/>
          <a:stretch>
            <a:fillRect/>
          </a:stretch>
        </p:blipFill>
        <p:spPr>
          <a:xfrm>
            <a:off x="478582" y="1022285"/>
            <a:ext cx="1635760" cy="359410"/>
          </a:xfrm>
          <a:prstGeom prst="rect">
            <a:avLst/>
          </a:prstGeom>
        </p:spPr>
      </p:pic>
      <p:pic>
        <p:nvPicPr>
          <p:cNvPr id="4" name="YDX09.eps" descr="id:2147490861;FounderCES"/>
          <p:cNvPicPr/>
          <p:nvPr/>
        </p:nvPicPr>
        <p:blipFill>
          <a:blip r:embed="rId3"/>
          <a:stretch>
            <a:fillRect/>
          </a:stretch>
        </p:blipFill>
        <p:spPr>
          <a:xfrm>
            <a:off x="3430910" y="1652530"/>
            <a:ext cx="5405114" cy="4104456"/>
          </a:xfrm>
          <a:prstGeom prst="rect">
            <a:avLst/>
          </a:prstGeom>
        </p:spPr>
      </p:pic>
    </p:spTree>
    <p:extLst>
      <p:ext uri="{BB962C8B-B14F-4D97-AF65-F5344CB8AC3E}">
        <p14:creationId xmlns:p14="http://schemas.microsoft.com/office/powerpoint/2010/main" val="15628569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54855"/>
            <a:ext cx="11485848" cy="2238241"/>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主要影响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）这些航海探险，进一步丰富了人类的地理知识。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）在主要航线之外，开辟了众多重要的新航线。世界主要的大洋和大陆之间，通过</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海上航线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建立了直接联系。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643327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507831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新</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航路开辟的动因和条件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）经济根源：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世纪以来，西欧各国的商品经济迅速发展，对金银财富的需求以及对新市场的开拓意愿日益迫切。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）社会因素：欧洲人渴望得到更多的贵重金属和来自东方的贵重商品。《马可</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波罗行纪》使欧洲人相信亚洲是欧洲许多贵重商品的主要来源地。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）政治原因：欧洲各国君主依仗武力，强化王权，积极扩张</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）宗教因素：希望通过海外扩张来传播基督教，成为欧洲人向外扩张的一个重要推动力。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重难疑点破.eps" descr="id:2147490073;FounderCES"/>
          <p:cNvPicPr/>
          <p:nvPr/>
        </p:nvPicPr>
        <p:blipFill>
          <a:blip r:embed="rId2"/>
          <a:stretch>
            <a:fillRect/>
          </a:stretch>
        </p:blipFill>
        <p:spPr>
          <a:xfrm>
            <a:off x="1965801" y="764704"/>
            <a:ext cx="8258810" cy="647700"/>
          </a:xfrm>
          <a:prstGeom prst="rect">
            <a:avLst/>
          </a:prstGeom>
        </p:spPr>
      </p:pic>
      <p:pic>
        <p:nvPicPr>
          <p:cNvPr id="5" name="疑难点a1.eps" descr="id:2147490080;FounderCES"/>
          <p:cNvPicPr/>
          <p:nvPr/>
        </p:nvPicPr>
        <p:blipFill>
          <a:blip r:embed="rId3"/>
          <a:stretch>
            <a:fillRect/>
          </a:stretch>
        </p:blipFill>
        <p:spPr>
          <a:xfrm>
            <a:off x="496471" y="1628800"/>
            <a:ext cx="1278255" cy="359410"/>
          </a:xfrm>
          <a:prstGeom prst="rect">
            <a:avLst/>
          </a:prstGeom>
        </p:spPr>
      </p:pic>
    </p:spTree>
    <p:extLst>
      <p:ext uri="{BB962C8B-B14F-4D97-AF65-F5344CB8AC3E}">
        <p14:creationId xmlns:p14="http://schemas.microsoft.com/office/powerpoint/2010/main" val="29433777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4602"/>
          </a:xfrm>
        </p:spPr>
        <p:txBody>
          <a:bodyPr/>
          <a:lstStyle/>
          <a:p>
            <a:pPr hangingPunct="0">
              <a:spcAft>
                <a:spcPts val="0"/>
              </a:spcAft>
              <a:tabLst>
                <a:tab pos="630555" algn="l"/>
              </a:tabLst>
            </a:pP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）思想因素：人文主义倡导认识自然、征服自然，崇尚冒险精神，推动了新航路的开辟。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）直接因素：奥斯曼帝国建立后，东西方贸易的通道受其控制，西欧人急于从海上开辟通往东方的新航路，发财致富。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）经验：西欧人相信大地是球状的，有关季风和洋流等方面的地理知识日益丰富。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）技术：中国的罗盘传入西欧；造船和航海技术的进步。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）政治支撑：葡萄牙、西班牙王室集中资源支持远航，通过《托德西利亚斯条约》划分势力范围；探险活动获得封建贵族和新兴资产阶级的联合资助。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358479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algn="dist"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学者指出，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热那亚人哥伦布如果不为西班牙女王服务，也会心甘情愿地为英国、法国或者葡萄牙的国王效劳。佛罗伦萨人维雷扎诺携带法国国旗去美洲大陆。葡萄牙人麦哲伦是由西班牙雇佣去航行的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。该学者意在说明新航路的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加速了西欧封建制度的解体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得益于专制君主的支持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建立起世界各地的直接联系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更新了欧洲人的世界观</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90102;FounderCES"/>
          <p:cNvPicPr/>
          <p:nvPr/>
        </p:nvPicPr>
        <p:blipFill>
          <a:blip r:embed="rId2"/>
          <a:stretch>
            <a:fillRect/>
          </a:stretch>
        </p:blipFill>
        <p:spPr>
          <a:xfrm>
            <a:off x="478582" y="5408751"/>
            <a:ext cx="807720" cy="287655"/>
          </a:xfrm>
          <a:prstGeom prst="rect">
            <a:avLst/>
          </a:prstGeom>
        </p:spPr>
      </p:pic>
      <p:pic>
        <p:nvPicPr>
          <p:cNvPr id="9" name="24典例.eps" descr="id:2147490882;FounderCES"/>
          <p:cNvPicPr/>
          <p:nvPr/>
        </p:nvPicPr>
        <p:blipFill>
          <a:blip r:embed="rId3"/>
          <a:stretch>
            <a:fillRect/>
          </a:stretch>
        </p:blipFill>
        <p:spPr>
          <a:xfrm>
            <a:off x="485265" y="889580"/>
            <a:ext cx="889635" cy="359410"/>
          </a:xfrm>
          <a:prstGeom prst="rect">
            <a:avLst/>
          </a:prstGeom>
        </p:spPr>
      </p:pic>
      <p:sp>
        <p:nvSpPr>
          <p:cNvPr id="10" name="矩形 9"/>
          <p:cNvSpPr/>
          <p:nvPr/>
        </p:nvSpPr>
        <p:spPr>
          <a:xfrm>
            <a:off x="1434776" y="5343599"/>
            <a:ext cx="389850" cy="461665"/>
          </a:xfrm>
          <a:prstGeom prst="rect">
            <a:avLst/>
          </a:prstGeom>
        </p:spPr>
        <p:txBody>
          <a:bodyPr wrap="none">
            <a:spAutoFit/>
          </a:bodyPr>
          <a:lstStyle/>
          <a:p>
            <a:r>
              <a:rPr lang="en-US" altLang="zh-CN" sz="2400" dirty="0">
                <a:solidFill>
                  <a:srgbClr val="000000"/>
                </a:solidFill>
              </a:rPr>
              <a:t>B</a:t>
            </a:r>
            <a:endParaRPr lang="zh-CN" altLang="en-US" dirty="0"/>
          </a:p>
        </p:txBody>
      </p:sp>
    </p:spTree>
    <p:extLst>
      <p:ext uri="{BB962C8B-B14F-4D97-AF65-F5344CB8AC3E}">
        <p14:creationId xmlns:p14="http://schemas.microsoft.com/office/powerpoint/2010/main" val="424849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20820"/>
            <a:ext cx="11485848" cy="1684244"/>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西班牙女王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为英国、法国或者葡萄牙的国王效劳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哥伦布、麦哲伦、维雷扎诺等人都是为欧洲君主效劳，得到了君主的支持而开辟的新航路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0109;FounderCES"/>
          <p:cNvPicPr/>
          <p:nvPr/>
        </p:nvPicPr>
        <p:blipFill>
          <a:blip r:embed="rId2"/>
          <a:stretch>
            <a:fillRect/>
          </a:stretch>
        </p:blipFill>
        <p:spPr>
          <a:xfrm>
            <a:off x="478582" y="2531741"/>
            <a:ext cx="807720" cy="287655"/>
          </a:xfrm>
          <a:prstGeom prst="rect">
            <a:avLst/>
          </a:prstGeom>
        </p:spPr>
      </p:pic>
    </p:spTree>
    <p:extLst>
      <p:ext uri="{BB962C8B-B14F-4D97-AF65-F5344CB8AC3E}">
        <p14:creationId xmlns:p14="http://schemas.microsoft.com/office/powerpoint/2010/main" val="32810093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5170646"/>
          </a:xfrm>
        </p:spPr>
        <p:txBody>
          <a:bodyPr/>
          <a:lstStyle/>
          <a:p>
            <a:pPr hangingPunct="0">
              <a:spcAft>
                <a:spcPts val="0"/>
              </a:spcAft>
              <a:tabLst>
                <a:tab pos="630555" algn="l"/>
              </a:tabLst>
            </a:pPr>
            <a:r>
              <a:rPr lang="en-US" altLang="zh-CN" sz="22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对比</a:t>
            </a:r>
            <a:r>
              <a:rPr lang="zh-CN" altLang="zh-CN" sz="220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东西方的航海贸易</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sz="2200"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郑和下西洋</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前后七次</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持续</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1405</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郑和第一次下西洋</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多人分乘</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208</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艘船。</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1431</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郑和第七次下西洋</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a:t>
            </a:r>
            <a:r>
              <a:rPr lang="en-US"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550</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人分乘</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61</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艘船</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1433</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年返回刘家港。郑和率领的船队在</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年中到达</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多个国家和地区</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其中有占城</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越南南方</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、苏禄 </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菲律宾苏禄群岛</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、溜山</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马尔代夫</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、满剌加</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马来西亚马六甲</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、竹步</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索马里准博</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等。郑和宝船大型的长</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丈</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138</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米</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宽</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丈</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56</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米</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排水量约为</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吨</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载重量</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7000</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吨以上。郑和下西洋的主要目的</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用明成祖的话来说就是</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宣教化于海外诸番国</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。郑和下西洋不仅留下了文字记录</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而且对航海路线作了详细描述</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绘制了《郑和航海图》</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对航向、航程、停泊港口、暗礁浅滩都作了可靠记录</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是中国第一部航海地图。</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sz="2200"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摘编自樊树志《国史概要》</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情境史料通.eps" descr="id:2147490151;FounderCES"/>
          <p:cNvPicPr/>
          <p:nvPr/>
        </p:nvPicPr>
        <p:blipFill>
          <a:blip r:embed="rId2"/>
          <a:stretch>
            <a:fillRect/>
          </a:stretch>
        </p:blipFill>
        <p:spPr>
          <a:xfrm>
            <a:off x="2638822" y="792261"/>
            <a:ext cx="7341235" cy="575945"/>
          </a:xfrm>
          <a:prstGeom prst="rect">
            <a:avLst/>
          </a:prstGeom>
        </p:spPr>
      </p:pic>
      <p:pic>
        <p:nvPicPr>
          <p:cNvPr id="5" name="情境.eps" descr="id:2147490158;FounderCES"/>
          <p:cNvPicPr/>
          <p:nvPr/>
        </p:nvPicPr>
        <p:blipFill>
          <a:blip r:embed="rId3"/>
          <a:stretch>
            <a:fillRect/>
          </a:stretch>
        </p:blipFill>
        <p:spPr>
          <a:xfrm>
            <a:off x="478582" y="1628800"/>
            <a:ext cx="844550" cy="359410"/>
          </a:xfrm>
          <a:prstGeom prst="rect">
            <a:avLst/>
          </a:prstGeom>
        </p:spPr>
      </p:pic>
    </p:spTree>
    <p:extLst>
      <p:ext uri="{BB962C8B-B14F-4D97-AF65-F5344CB8AC3E}">
        <p14:creationId xmlns:p14="http://schemas.microsoft.com/office/powerpoint/2010/main" val="9081241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00235"/>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世纪中叶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欧洲前往东方的通道被控制整个北非和中东的伊斯兰势力所封锁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对欧洲人来说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地中海是一所牢狱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而不是一条大道</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意大利商人继续在地中海东部诸国的各个港口与阿拉伯商人相会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收取欧洲公众所需要的种种商品</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在中世纪后期出现许许多多为突破或绕过将欧洲人限制在地中海地区的伊斯兰世界的屏障而制定的计划。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美</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斯塔夫里阿诺斯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《全球通史》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61196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273614" y="782216"/>
            <a:ext cx="9573088" cy="576248"/>
          </a:xfrm>
        </p:spPr>
        <p:txBody>
          <a:bodyPr/>
          <a:lstStyle/>
          <a:p>
            <a:pPr hangingPunct="0">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时空观念、历史解释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eps" descr="id:2147490165;FounderCES"/>
          <p:cNvPicPr/>
          <p:nvPr/>
        </p:nvPicPr>
        <p:blipFill>
          <a:blip r:embed="rId2"/>
          <a:stretch>
            <a:fillRect/>
          </a:stretch>
        </p:blipFill>
        <p:spPr>
          <a:xfrm>
            <a:off x="1087434" y="945354"/>
            <a:ext cx="1186180" cy="359410"/>
          </a:xfrm>
          <a:prstGeom prst="rect">
            <a:avLst/>
          </a:prstGeom>
        </p:spPr>
      </p:pic>
      <p:pic>
        <p:nvPicPr>
          <p:cNvPr id="5" name="选材意图.eps" descr="id:2147490172;FounderCES"/>
          <p:cNvPicPr/>
          <p:nvPr/>
        </p:nvPicPr>
        <p:blipFill>
          <a:blip r:embed="rId3"/>
          <a:stretch>
            <a:fillRect/>
          </a:stretch>
        </p:blipFill>
        <p:spPr>
          <a:xfrm>
            <a:off x="1087434" y="1556792"/>
            <a:ext cx="1186180" cy="359410"/>
          </a:xfrm>
          <a:prstGeom prst="rect">
            <a:avLst/>
          </a:prstGeom>
        </p:spPr>
      </p:pic>
      <p:sp>
        <p:nvSpPr>
          <p:cNvPr id="6" name="内容占位符 1"/>
          <p:cNvSpPr txBox="1">
            <a:spLocks/>
          </p:cNvSpPr>
          <p:nvPr/>
        </p:nvSpPr>
        <p:spPr bwMode="auto">
          <a:xfrm>
            <a:off x="360854" y="140074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通过对几乎同一历史时期东西方航海贸易状况的分析，深刻认识到东西方社会发展的不同趋向，以及这种趋向背后蕴含的时代特征所具有的深刻内涵，体会到人类历史发展的复杂性。</a:t>
            </a:r>
            <a:endParaRPr lang="zh-CN" altLang="en-US" dirty="0"/>
          </a:p>
        </p:txBody>
      </p:sp>
      <p:pic>
        <p:nvPicPr>
          <p:cNvPr id="8" name="史料解读.eps" descr="id:2147490179;FounderCES"/>
          <p:cNvPicPr/>
          <p:nvPr/>
        </p:nvPicPr>
        <p:blipFill>
          <a:blip r:embed="rId4"/>
          <a:stretch>
            <a:fillRect/>
          </a:stretch>
        </p:blipFill>
        <p:spPr>
          <a:xfrm>
            <a:off x="1080570" y="3189542"/>
            <a:ext cx="1186180" cy="359410"/>
          </a:xfrm>
          <a:prstGeom prst="rect">
            <a:avLst/>
          </a:prstGeom>
        </p:spPr>
      </p:pic>
      <p:sp>
        <p:nvSpPr>
          <p:cNvPr id="9" name="内容占位符 1"/>
          <p:cNvSpPr txBox="1">
            <a:spLocks/>
          </p:cNvSpPr>
          <p:nvPr/>
        </p:nvSpPr>
        <p:spPr bwMode="auto">
          <a:xfrm>
            <a:off x="360854" y="3021016"/>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史料一涉及的是郑和下西洋的特点，根据</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前后七次，持续</a:t>
            </a:r>
            <a:r>
              <a:rPr lang="en-US" altLang="zh-CN" b="1" dirty="0" smtClean="0">
                <a:solidFill>
                  <a:srgbClr val="000000"/>
                </a:solidFill>
                <a:latin typeface="Times New Roman" panose="02020603050405020304" pitchFamily="18" charset="0"/>
                <a:ea typeface="宋体" panose="02010600030101010101" pitchFamily="2" charset="-122"/>
              </a:rPr>
              <a:t>28</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可知，时间长；根据史料二</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27 000</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多人，分乘</a:t>
            </a:r>
            <a:r>
              <a:rPr lang="en-US" altLang="zh-CN" b="1" dirty="0" smtClean="0">
                <a:solidFill>
                  <a:srgbClr val="000000"/>
                </a:solidFill>
                <a:latin typeface="Times New Roman" panose="02020603050405020304" pitchFamily="18" charset="0"/>
                <a:ea typeface="宋体" panose="02010600030101010101" pitchFamily="2" charset="-122"/>
              </a:rPr>
              <a:t>208</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艘船</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27 550</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人分乘</a:t>
            </a:r>
            <a:r>
              <a:rPr lang="en-US" altLang="zh-CN" b="1" dirty="0" smtClean="0">
                <a:solidFill>
                  <a:srgbClr val="000000"/>
                </a:solidFill>
                <a:latin typeface="Times New Roman" panose="02020603050405020304" pitchFamily="18" charset="0"/>
                <a:ea typeface="宋体" panose="02010600030101010101" pitchFamily="2" charset="-122"/>
              </a:rPr>
              <a:t>61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艘船</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可知，规模大；根据史料二</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到达</a:t>
            </a:r>
            <a:r>
              <a:rPr lang="en-US" altLang="zh-CN" b="1" dirty="0" smtClean="0">
                <a:solidFill>
                  <a:srgbClr val="000000"/>
                </a:solidFill>
                <a:latin typeface="Times New Roman" panose="02020603050405020304" pitchFamily="18" charset="0"/>
                <a:ea typeface="宋体" panose="02010600030101010101" pitchFamily="2" charset="-122"/>
              </a:rPr>
              <a:t>30</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多个国家和地区</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竹步（索马里准博）等</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可知，范围广。史料二主要分析了新航路开辟的原因，根据史料二</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欧洲前往东方的通道被控制整个北非和中东的伊斯兰势力所封锁</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可知，新航路开辟的直接原因。此外，史料二还从商品经济发展、欧洲社会热潮等角度分析原因。</a:t>
            </a:r>
            <a:endParaRPr lang="zh-CN" altLang="en-US" dirty="0"/>
          </a:p>
        </p:txBody>
      </p:sp>
    </p:spTree>
    <p:extLst>
      <p:ext uri="{BB962C8B-B14F-4D97-AF65-F5344CB8AC3E}">
        <p14:creationId xmlns:p14="http://schemas.microsoft.com/office/powerpoint/2010/main" val="22483691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时空观念解.eps" descr="id:2147490009;FounderCES"/>
          <p:cNvPicPr/>
          <p:nvPr/>
        </p:nvPicPr>
        <p:blipFill>
          <a:blip r:embed="rId2"/>
          <a:stretch>
            <a:fillRect/>
          </a:stretch>
        </p:blipFill>
        <p:spPr>
          <a:xfrm>
            <a:off x="2476340" y="746120"/>
            <a:ext cx="7254875" cy="719455"/>
          </a:xfrm>
          <a:prstGeom prst="rect">
            <a:avLst/>
          </a:prstGeom>
        </p:spPr>
      </p:pic>
      <p:pic>
        <p:nvPicPr>
          <p:cNvPr id="6" name="第三单元 发排.eps" descr="id:2147490804;FounderCES"/>
          <p:cNvPicPr/>
          <p:nvPr/>
        </p:nvPicPr>
        <p:blipFill>
          <a:blip r:embed="rId3"/>
          <a:stretch>
            <a:fillRect/>
          </a:stretch>
        </p:blipFill>
        <p:spPr>
          <a:xfrm>
            <a:off x="462943" y="2060848"/>
            <a:ext cx="11281667" cy="2448272"/>
          </a:xfrm>
          <a:prstGeom prst="rect">
            <a:avLst/>
          </a:prstGeom>
        </p:spPr>
      </p:pic>
    </p:spTree>
    <p:extLst>
      <p:ext uri="{BB962C8B-B14F-4D97-AF65-F5344CB8AC3E}">
        <p14:creationId xmlns:p14="http://schemas.microsoft.com/office/powerpoint/2010/main" val="20029338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558533"/>
            <a:ext cx="11485848" cy="445423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新</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航路开辟的动因和条件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动力原因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）历史原因：从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世纪开始，</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伊比利亚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半岛的居民就尝试从大西洋中的马德拉群岛、加那利群岛等岛屿获取资源。他们不断取得成功，迈向海洋的步伐随之加快。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）经济根源：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地中海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沿岸城市出现了资本主义萌芽。随着西欧各国的商品经济迅速发展，对金银财富的需求以及开拓新市场的意愿日益迫切。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）社会原因：受《</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马可</a:t>
            </a:r>
            <a:r>
              <a:rPr lang="en-US" altLang="zh-CN" b="1" dirty="0">
                <a:solidFill>
                  <a:srgbClr val="000000"/>
                </a:solidFill>
                <a:highlight>
                  <a:srgbClr val="FFFF00"/>
                </a:highlight>
                <a:latin typeface="Times New Roman" panose="02020603050405020304" pitchFamily="18" charset="0"/>
                <a:ea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波罗行纪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》影响，西欧社会认为富裕的东方和未知的海外是实现发财梦的最好场所。</a:t>
            </a:r>
            <a:endParaRPr lang="zh-CN" altLang="en-US" dirty="0"/>
          </a:p>
        </p:txBody>
      </p:sp>
      <p:pic>
        <p:nvPicPr>
          <p:cNvPr id="4" name="知识点1.eps" descr="id:2147490030;FounderCES"/>
          <p:cNvPicPr/>
          <p:nvPr/>
        </p:nvPicPr>
        <p:blipFill>
          <a:blip r:embed="rId2"/>
          <a:stretch>
            <a:fillRect/>
          </a:stretch>
        </p:blipFill>
        <p:spPr>
          <a:xfrm>
            <a:off x="478582" y="1701438"/>
            <a:ext cx="1302385" cy="359410"/>
          </a:xfrm>
          <a:prstGeom prst="rect">
            <a:avLst/>
          </a:prstGeom>
        </p:spPr>
      </p:pic>
      <p:pic>
        <p:nvPicPr>
          <p:cNvPr id="6" name="24核心知识过.eps" descr="id:2147490023;FounderCES"/>
          <p:cNvPicPr/>
          <p:nvPr/>
        </p:nvPicPr>
        <p:blipFill>
          <a:blip r:embed="rId3"/>
          <a:stretch>
            <a:fillRect/>
          </a:stretch>
        </p:blipFill>
        <p:spPr>
          <a:xfrm>
            <a:off x="1765220" y="746120"/>
            <a:ext cx="8258810" cy="647700"/>
          </a:xfrm>
          <a:prstGeom prst="rect">
            <a:avLst/>
          </a:prstGeom>
        </p:spPr>
      </p:pic>
    </p:spTree>
    <p:extLst>
      <p:ext uri="{BB962C8B-B14F-4D97-AF65-F5344CB8AC3E}">
        <p14:creationId xmlns:p14="http://schemas.microsoft.com/office/powerpoint/2010/main" val="35792525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346237"/>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）陆路受阻：</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奥斯曼帝国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的扩张威胁到东西方之间陆路贸易通道的安全，也使来自亚洲的商品因加价而奇贵。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）精神动力：西欧人希望通过向海外扩张来传播基督教。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）西、葡支持：西班牙和葡萄牙王室积极支持海上探险活动。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客观条件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：西欧人在地中海和大西洋沿岸的长期航行中积累了丰富的经验。中国的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罗盘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传入欧洲，地理知识日益丰富，造船技术也不断提高。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464339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新</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航路的开辟</a:t>
            </a:r>
            <a:endParaRPr lang="zh-CN" altLang="en-US" dirty="0"/>
          </a:p>
        </p:txBody>
      </p:sp>
      <p:pic>
        <p:nvPicPr>
          <p:cNvPr id="4" name="知识点2.eps" descr="id:2147490051;FounderCES"/>
          <p:cNvPicPr/>
          <p:nvPr/>
        </p:nvPicPr>
        <p:blipFill>
          <a:blip r:embed="rId2"/>
          <a:stretch>
            <a:fillRect/>
          </a:stretch>
        </p:blipFill>
        <p:spPr>
          <a:xfrm>
            <a:off x="478582" y="889580"/>
            <a:ext cx="1354455" cy="359410"/>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455143616"/>
              </p:ext>
            </p:extLst>
          </p:nvPr>
        </p:nvGraphicFramePr>
        <p:xfrm>
          <a:off x="406573" y="1600200"/>
          <a:ext cx="11377265" cy="2918847"/>
        </p:xfrm>
        <a:graphic>
          <a:graphicData uri="http://schemas.openxmlformats.org/drawingml/2006/table">
            <a:tbl>
              <a:tblPr firstRow="1" firstCol="1" bandRow="1"/>
              <a:tblGrid>
                <a:gridCol w="1244673">
                  <a:extLst>
                    <a:ext uri="{9D8B030D-6E8A-4147-A177-3AD203B41FA5}">
                      <a16:colId xmlns:a16="http://schemas.microsoft.com/office/drawing/2014/main" xmlns="" val="1857515808"/>
                    </a:ext>
                  </a:extLst>
                </a:gridCol>
                <a:gridCol w="1244673">
                  <a:extLst>
                    <a:ext uri="{9D8B030D-6E8A-4147-A177-3AD203B41FA5}">
                      <a16:colId xmlns:a16="http://schemas.microsoft.com/office/drawing/2014/main" xmlns="" val="1011855446"/>
                    </a:ext>
                  </a:extLst>
                </a:gridCol>
                <a:gridCol w="1327079">
                  <a:extLst>
                    <a:ext uri="{9D8B030D-6E8A-4147-A177-3AD203B41FA5}">
                      <a16:colId xmlns:a16="http://schemas.microsoft.com/office/drawing/2014/main" xmlns="" val="1762255314"/>
                    </a:ext>
                  </a:extLst>
                </a:gridCol>
                <a:gridCol w="4392488">
                  <a:extLst>
                    <a:ext uri="{9D8B030D-6E8A-4147-A177-3AD203B41FA5}">
                      <a16:colId xmlns:a16="http://schemas.microsoft.com/office/drawing/2014/main" xmlns="" val="2647831312"/>
                    </a:ext>
                  </a:extLst>
                </a:gridCol>
                <a:gridCol w="3168352">
                  <a:extLst>
                    <a:ext uri="{9D8B030D-6E8A-4147-A177-3AD203B41FA5}">
                      <a16:colId xmlns:a16="http://schemas.microsoft.com/office/drawing/2014/main" xmlns="" val="853826734"/>
                    </a:ext>
                  </a:extLst>
                </a:gridCol>
              </a:tblGrid>
              <a:tr h="282873">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支持国家</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航行方向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代表人物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主要事件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历史意义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xmlns="" val="3153819577"/>
                  </a:ext>
                </a:extLst>
              </a:tr>
              <a:tr h="848618">
                <a:tc rowSpan="2">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葡萄牙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迪亚士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1487</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船队沿非洲西海岸南下</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在第二年到达非洲的好望角</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188" marR="171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为新航路的开辟创造了条件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188" marR="171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596077044"/>
                  </a:ext>
                </a:extLst>
              </a:tr>
              <a:tr h="1272927">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达</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伽马</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1497</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1498</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船队绕过好望角驶达印度</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188" marR="171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此新航路逐渐成为欧亚贸易的主干道之一</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188" marR="171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658234903"/>
                  </a:ext>
                </a:extLst>
              </a:tr>
            </a:tbl>
          </a:graphicData>
        </a:graphic>
      </p:graphicFrame>
    </p:spTree>
    <p:extLst>
      <p:ext uri="{BB962C8B-B14F-4D97-AF65-F5344CB8AC3E}">
        <p14:creationId xmlns:p14="http://schemas.microsoft.com/office/powerpoint/2010/main" val="32469802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186445169"/>
              </p:ext>
            </p:extLst>
          </p:nvPr>
        </p:nvGraphicFramePr>
        <p:xfrm>
          <a:off x="406573" y="1600200"/>
          <a:ext cx="11377265" cy="3840480"/>
        </p:xfrm>
        <a:graphic>
          <a:graphicData uri="http://schemas.openxmlformats.org/drawingml/2006/table">
            <a:tbl>
              <a:tblPr firstRow="1" firstCol="1" bandRow="1"/>
              <a:tblGrid>
                <a:gridCol w="1244673">
                  <a:extLst>
                    <a:ext uri="{9D8B030D-6E8A-4147-A177-3AD203B41FA5}">
                      <a16:colId xmlns:a16="http://schemas.microsoft.com/office/drawing/2014/main" xmlns="" val="1857515808"/>
                    </a:ext>
                  </a:extLst>
                </a:gridCol>
                <a:gridCol w="1244673">
                  <a:extLst>
                    <a:ext uri="{9D8B030D-6E8A-4147-A177-3AD203B41FA5}">
                      <a16:colId xmlns:a16="http://schemas.microsoft.com/office/drawing/2014/main" xmlns="" val="1011855446"/>
                    </a:ext>
                  </a:extLst>
                </a:gridCol>
                <a:gridCol w="1327079">
                  <a:extLst>
                    <a:ext uri="{9D8B030D-6E8A-4147-A177-3AD203B41FA5}">
                      <a16:colId xmlns:a16="http://schemas.microsoft.com/office/drawing/2014/main" xmlns="" val="1762255314"/>
                    </a:ext>
                  </a:extLst>
                </a:gridCol>
                <a:gridCol w="4392488">
                  <a:extLst>
                    <a:ext uri="{9D8B030D-6E8A-4147-A177-3AD203B41FA5}">
                      <a16:colId xmlns:a16="http://schemas.microsoft.com/office/drawing/2014/main" xmlns="" val="2647831312"/>
                    </a:ext>
                  </a:extLst>
                </a:gridCol>
                <a:gridCol w="3168352">
                  <a:extLst>
                    <a:ext uri="{9D8B030D-6E8A-4147-A177-3AD203B41FA5}">
                      <a16:colId xmlns:a16="http://schemas.microsoft.com/office/drawing/2014/main" xmlns="" val="853826734"/>
                    </a:ext>
                  </a:extLst>
                </a:gridCol>
              </a:tblGrid>
              <a:tr h="282873">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支持国家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航行方向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代表人物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主要事件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历史意义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xmlns="" val="3153819577"/>
                  </a:ext>
                </a:extLst>
              </a:tr>
              <a:tr h="990054">
                <a:tc rowSpan="2">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西班牙</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向西</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哥伦布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1492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哥伦布率三艘帆船西航</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到达美洲的巴哈马群岛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188" marR="171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开辟了从欧洲到美洲的新航路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188" marR="171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340327384"/>
                  </a:ext>
                </a:extLst>
              </a:tr>
              <a:tr h="1131491">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麦哲伦</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1519</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麦哲伦的船队绕过南美洲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经过海峡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麦哲伦海峡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进入太平洋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1521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到达菲律宾群岛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1522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回到西班牙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188" marR="171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完成了人类历史上第一次环球航行</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188" marR="171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82654321"/>
                  </a:ext>
                </a:extLst>
              </a:tr>
            </a:tbl>
          </a:graphicData>
        </a:graphic>
      </p:graphicFrame>
    </p:spTree>
    <p:extLst>
      <p:ext uri="{BB962C8B-B14F-4D97-AF65-F5344CB8AC3E}">
        <p14:creationId xmlns:p14="http://schemas.microsoft.com/office/powerpoint/2010/main" val="25236148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3900235"/>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旧航路与新航路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旧</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航路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由中国或者印度出发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经过中亚和西亚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由海路或陆路转往欧洲的转口贸易路线。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航路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世纪末到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西欧各国探寻通往东方的航线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经过一系列的航海探险活动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开辟了通往印度和美洲等世界各地的航路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这些航路通常被叫作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新航路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。这一时期被称为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大航海时代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又被称作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地理大发现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是人类文明进程中最重要的历史之一。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概念阐释.eps" descr="id:2147490840;FounderCES"/>
          <p:cNvPicPr/>
          <p:nvPr/>
        </p:nvPicPr>
        <p:blipFill>
          <a:blip r:embed="rId2"/>
          <a:stretch>
            <a:fillRect/>
          </a:stretch>
        </p:blipFill>
        <p:spPr>
          <a:xfrm>
            <a:off x="550590" y="1431360"/>
            <a:ext cx="1689735" cy="359410"/>
          </a:xfrm>
          <a:prstGeom prst="rect">
            <a:avLst/>
          </a:prstGeom>
        </p:spPr>
      </p:pic>
    </p:spTree>
    <p:extLst>
      <p:ext uri="{BB962C8B-B14F-4D97-AF65-F5344CB8AC3E}">
        <p14:creationId xmlns:p14="http://schemas.microsoft.com/office/powerpoint/2010/main" val="31002486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其他</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航路的开辟</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背景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：新航路开辟后，</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西班牙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和葡萄牙占据了欧洲至亚洲和美洲最有利的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通商</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历史活动</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）北大西洋高纬度地区的航路</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1497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年，英国卡伯特父子发现了一块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新发现的大陆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纽芬兰岛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世纪，法国人卡蒂埃到达拉布拉多半岛；荷兰航海家巴伦支三次航行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北冰洋</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地区。</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3.eps" descr="id:2147490847;FounderCES"/>
          <p:cNvPicPr/>
          <p:nvPr/>
        </p:nvPicPr>
        <p:blipFill>
          <a:blip r:embed="rId2"/>
          <a:stretch>
            <a:fillRect/>
          </a:stretch>
        </p:blipFill>
        <p:spPr>
          <a:xfrm>
            <a:off x="478582" y="889580"/>
            <a:ext cx="1354455" cy="359410"/>
          </a:xfrm>
          <a:prstGeom prst="rect">
            <a:avLst/>
          </a:prstGeom>
        </p:spPr>
      </p:pic>
    </p:spTree>
    <p:extLst>
      <p:ext uri="{BB962C8B-B14F-4D97-AF65-F5344CB8AC3E}">
        <p14:creationId xmlns:p14="http://schemas.microsoft.com/office/powerpoint/2010/main" val="37204067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世纪初，效力于荷兰的英国人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哈得逊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曾多次向西北航行，探索经北冰洋通向亚洲的航路。</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俄罗斯人在北太平洋和西伯利亚地区进行了多次海上和陆上探险，开辟了北太平洋到</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北冰洋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的航线。</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）南半球的新航路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1578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年，英国人德雷克到达美洲南端的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合恩角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solidFill>
                  <a:srgbClr val="000000"/>
                </a:solidFill>
                <a:latin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rPr>
              <a:t>1642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1643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年，荷兰人塔斯曼环航</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澳大利亚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时，到达新西兰和塔斯马尼亚岛。</a:t>
            </a:r>
            <a:endParaRPr lang="zh-CN" altLang="en-US" dirty="0"/>
          </a:p>
        </p:txBody>
      </p:sp>
    </p:spTree>
    <p:extLst>
      <p:ext uri="{BB962C8B-B14F-4D97-AF65-F5344CB8AC3E}">
        <p14:creationId xmlns:p14="http://schemas.microsoft.com/office/powerpoint/2010/main" val="3085440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1470</TotalTime>
  <Words>1307</Words>
  <Application>Microsoft Office PowerPoint</Application>
  <PresentationFormat>自定义</PresentationFormat>
  <Paragraphs>105</Paragraphs>
  <Slides>18</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18</vt:i4>
      </vt:variant>
    </vt:vector>
  </HeadingPairs>
  <TitlesOfParts>
    <vt:vector size="27"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438</cp:revision>
  <dcterms:created xsi:type="dcterms:W3CDTF">2020-11-06T05:24:00Z</dcterms:created>
  <dcterms:modified xsi:type="dcterms:W3CDTF">2025-10-11T16:17:43Z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